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351" r:id="rId2"/>
    <p:sldId id="460" r:id="rId3"/>
    <p:sldId id="446" r:id="rId4"/>
    <p:sldId id="447" r:id="rId5"/>
    <p:sldId id="461" r:id="rId6"/>
    <p:sldId id="390" r:id="rId7"/>
    <p:sldId id="462" r:id="rId8"/>
    <p:sldId id="465" r:id="rId9"/>
    <p:sldId id="466" r:id="rId10"/>
    <p:sldId id="467" r:id="rId11"/>
    <p:sldId id="395" r:id="rId12"/>
    <p:sldId id="468" r:id="rId13"/>
    <p:sldId id="469" r:id="rId14"/>
    <p:sldId id="454" r:id="rId15"/>
    <p:sldId id="455" r:id="rId16"/>
    <p:sldId id="456" r:id="rId17"/>
    <p:sldId id="470" r:id="rId18"/>
    <p:sldId id="458" r:id="rId19"/>
    <p:sldId id="471" r:id="rId20"/>
    <p:sldId id="397" r:id="rId21"/>
    <p:sldId id="472" r:id="rId22"/>
    <p:sldId id="473" r:id="rId23"/>
    <p:sldId id="400" r:id="rId24"/>
    <p:sldId id="474" r:id="rId25"/>
    <p:sldId id="402" r:id="rId26"/>
    <p:sldId id="403" r:id="rId27"/>
    <p:sldId id="475" r:id="rId28"/>
    <p:sldId id="476" r:id="rId29"/>
    <p:sldId id="406" r:id="rId30"/>
    <p:sldId id="43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 tang" initials="jt" lastIdx="1" clrIdx="0">
    <p:extLst>
      <p:ext uri="{19B8F6BF-5375-455C-9EA6-DF929625EA0E}">
        <p15:presenceInfo xmlns:p15="http://schemas.microsoft.com/office/powerpoint/2012/main" userId="S-1-5-21-2294777299-304657312-1235955825-26960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9"/>
    <p:restoredTop sz="94287"/>
  </p:normalViewPr>
  <p:slideViewPr>
    <p:cSldViewPr snapToGrid="0">
      <p:cViewPr varScale="1">
        <p:scale>
          <a:sx n="214" d="100"/>
          <a:sy n="214" d="100"/>
        </p:scale>
        <p:origin x="16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3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1.png>
</file>

<file path=ppt/media/image12.png>
</file>

<file path=ppt/media/image14.png>
</file>

<file path=ppt/media/image18.png>
</file>

<file path=ppt/media/image19.png>
</file>

<file path=ppt/media/image2.tiff>
</file>

<file path=ppt/media/image21.png>
</file>

<file path=ppt/media/image23.png>
</file>

<file path=ppt/media/image24.png>
</file>

<file path=ppt/media/image25.png>
</file>

<file path=ppt/media/image30.png>
</file>

<file path=ppt/media/image31.png>
</file>

<file path=ppt/media/image39.png>
</file>

<file path=ppt/media/image4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4C8B7-AC26-4922-A012-A29B57C4ECFE}" type="datetimeFigureOut">
              <a:rPr lang="en-US" smtClean="0"/>
              <a:t>10/3/24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61ABBE-74E0-4DD6-974A-50B8C8A79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90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5CA887-7947-6549-8D76-493BB46BBC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813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73D8FC-132B-BE9E-B5C6-3083D42481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12B65D-1AF5-75FA-6CD2-AADB4D0B99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BB768CD-D5F5-4FA1-44FB-E4A49EBCDD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A003E-F9DB-D531-E08B-CA0F88537C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61ABBE-74E0-4DD6-974A-50B8C8A79D8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53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264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5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62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7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72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1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9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74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16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692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3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48704A-95B2-4EC6-AB97-449348F56CA3}" type="datetimeFigureOut">
              <a:rPr lang="en-US" smtClean="0"/>
              <a:t>10/3/24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76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ian.tang@hec.c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entrevett/pytorch-seq2seq/blob/master/3%20-%20Neural%20Machine%20Translation%20by%20Jointly%20Learning%20to%20Align%20and%20Translate.ipynb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D9AC-0A48-5C41-84B3-605D2ED017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153" y="1242856"/>
            <a:ext cx="11039911" cy="1270102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Attention,</a:t>
            </a:r>
            <a:r>
              <a: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Transformers</a:t>
            </a:r>
            <a:endParaRPr 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7F857-EA1C-A54A-AEA4-25926C5432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9424" y="2626091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altLang="zh-Han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Jian Tang </a:t>
            </a: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HEC Montreal</a:t>
            </a: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Mila-Quebec AI Institute</a:t>
            </a: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 </a:t>
            </a:r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jian.tang@hec.ca</a:t>
            </a:r>
            <a:endParaRPr lang="en-US" altLang="zh-Han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9B210F-6542-8D41-A398-93783A5C51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666"/>
          <a:stretch/>
        </p:blipFill>
        <p:spPr>
          <a:xfrm>
            <a:off x="3016940" y="4480748"/>
            <a:ext cx="1855659" cy="1193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470A74-47AA-064D-9980-4EB15AE504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1453" y="4208366"/>
            <a:ext cx="3421336" cy="171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71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FD33D4-7E70-4D8C-EBD3-1DD3ADE50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28A9F-5033-0955-ED92-7B70AEAE9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Modèle</a:t>
            </a:r>
            <a:r>
              <a:rPr lang="en-US" altLang="zh-CN" dirty="0"/>
              <a:t> de sortie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5705FD-60A8-7470-E4FF-128C4AEA62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37"/>
          <a:stretch/>
        </p:blipFill>
        <p:spPr>
          <a:xfrm>
            <a:off x="8029743" y="1517650"/>
            <a:ext cx="4065276" cy="3822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4365CE-1230-4DD6-9134-02BE85BAAB18}"/>
              </a:ext>
            </a:extLst>
          </p:cNvPr>
          <p:cNvSpPr txBox="1"/>
          <p:nvPr/>
        </p:nvSpPr>
        <p:spPr>
          <a:xfrm>
            <a:off x="5640404" y="297420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77D611-E681-FD54-4F94-D174B519A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13" y="2127250"/>
            <a:ext cx="71882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823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Update hidden state</a:t>
            </a:r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2437"/>
          <a:stretch/>
        </p:blipFill>
        <p:spPr>
          <a:xfrm>
            <a:off x="5535924" y="1683657"/>
            <a:ext cx="4065276" cy="3822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434" y="2443352"/>
            <a:ext cx="2529225" cy="4903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6187" y="3479312"/>
            <a:ext cx="2217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Previous</a:t>
            </a:r>
            <a:r>
              <a:rPr lang="zh-CN" altLang="en-US" dirty="0"/>
              <a:t> </a:t>
            </a:r>
            <a:r>
              <a:rPr lang="en-US" altLang="zh-CN" dirty="0"/>
              <a:t>hidden</a:t>
            </a:r>
            <a:r>
              <a:rPr lang="zh-CN" altLang="en-US" dirty="0"/>
              <a:t> </a:t>
            </a:r>
            <a:r>
              <a:rPr lang="en-US" altLang="zh-CN" dirty="0"/>
              <a:t>state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1404103" y="2862158"/>
            <a:ext cx="858560" cy="5545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62200" y="3873207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Previous</a:t>
            </a:r>
            <a:r>
              <a:rPr lang="zh-CN" altLang="en-US" dirty="0"/>
              <a:t> </a:t>
            </a:r>
            <a:r>
              <a:rPr lang="en-US" altLang="zh-CN" dirty="0"/>
              <a:t>output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799990" y="3390565"/>
            <a:ext cx="1665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Current</a:t>
            </a:r>
            <a:r>
              <a:rPr lang="zh-CN" altLang="en-US" dirty="0"/>
              <a:t> </a:t>
            </a:r>
            <a:r>
              <a:rPr lang="en-US" altLang="zh-CN" dirty="0"/>
              <a:t>context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10" idx="0"/>
          </p:cNvCxnSpPr>
          <p:nvPr/>
        </p:nvCxnSpPr>
        <p:spPr>
          <a:xfrm flipH="1" flipV="1">
            <a:off x="3524037" y="2889338"/>
            <a:ext cx="108798" cy="5012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9" idx="0"/>
          </p:cNvCxnSpPr>
          <p:nvPr/>
        </p:nvCxnSpPr>
        <p:spPr>
          <a:xfrm flipV="1">
            <a:off x="2604739" y="2889687"/>
            <a:ext cx="311514" cy="9835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58560" y="5107164"/>
            <a:ext cx="1887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Architecture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GRU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F8F9042-3F64-B14D-A70D-57D1CB1EA5C0}"/>
                  </a:ext>
                </a:extLst>
              </p:cNvPr>
              <p:cNvSpPr txBox="1"/>
              <p:nvPr/>
            </p:nvSpPr>
            <p:spPr>
              <a:xfrm>
                <a:off x="7446891" y="1661781"/>
                <a:ext cx="410690" cy="28629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_1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F8F9042-3F64-B14D-A70D-57D1CB1EA5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6891" y="1661781"/>
                <a:ext cx="410690" cy="286297"/>
              </a:xfrm>
              <a:prstGeom prst="rect">
                <a:avLst/>
              </a:prstGeom>
              <a:blipFill>
                <a:blip r:embed="rId4"/>
                <a:stretch>
                  <a:fillRect l="-11765" r="-2941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4099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EB7A2-B061-7AC8-0C83-CCA019A827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BADE8-28D2-5847-8780-407F1A466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Mettre</a:t>
            </a:r>
            <a:r>
              <a:rPr lang="en-US" altLang="zh-CN" dirty="0"/>
              <a:t> à jour </a:t>
            </a:r>
            <a:r>
              <a:rPr lang="en-US" altLang="zh-CN" dirty="0" err="1"/>
              <a:t>l'état</a:t>
            </a:r>
            <a:r>
              <a:rPr lang="en-US" altLang="zh-CN" dirty="0"/>
              <a:t> </a:t>
            </a:r>
            <a:r>
              <a:rPr lang="en-US" altLang="zh-CN" dirty="0" err="1"/>
              <a:t>caché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8E5CFF-9CD7-A2B1-B746-3962E8B602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37"/>
          <a:stretch/>
        </p:blipFill>
        <p:spPr>
          <a:xfrm>
            <a:off x="7652236" y="1663881"/>
            <a:ext cx="4065276" cy="3822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53CE2F-E9DE-7D36-5F6B-528E87967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018" y="2254431"/>
            <a:ext cx="59436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440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E595F-BA9A-9109-DB3E-E5C92AC89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12705-AFD4-64BD-6E87-4626E6E58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Résultats</a:t>
            </a:r>
            <a:r>
              <a:rPr lang="en-US" dirty="0"/>
              <a:t> </a:t>
            </a:r>
            <a:r>
              <a:rPr lang="en-US" dirty="0" err="1"/>
              <a:t>quantitatifs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206E44-A58E-F04F-ED54-B8EF7F4FDC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53" t="15294" r="14135" b="19677"/>
          <a:stretch/>
        </p:blipFill>
        <p:spPr>
          <a:xfrm>
            <a:off x="838200" y="2351314"/>
            <a:ext cx="8400803" cy="30314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7E37FF-05EC-AF7F-D05C-AFD5031CFC99}"/>
              </a:ext>
            </a:extLst>
          </p:cNvPr>
          <p:cNvSpPr txBox="1"/>
          <p:nvPr/>
        </p:nvSpPr>
        <p:spPr>
          <a:xfrm>
            <a:off x="988621" y="1836335"/>
            <a:ext cx="60979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>
                <a:solidFill>
                  <a:srgbClr val="000000"/>
                </a:solidFill>
                <a:effectLst/>
                <a:latin typeface="-webkit-standard"/>
              </a:rPr>
              <a:t>aucune baisse de performance sur les phrases longues</a:t>
            </a:r>
            <a:endParaRPr lang="en-C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28B0F6-43DF-6703-3FF4-0CDC2D4DBEA5}"/>
              </a:ext>
            </a:extLst>
          </p:cNvPr>
          <p:cNvSpPr txBox="1"/>
          <p:nvPr/>
        </p:nvSpPr>
        <p:spPr>
          <a:xfrm>
            <a:off x="6486896" y="1882501"/>
            <a:ext cx="60979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beaucoup </a:t>
            </a:r>
            <a:r>
              <a:rPr lang="en-US" dirty="0" err="1"/>
              <a:t>mieux</a:t>
            </a:r>
            <a:r>
              <a:rPr lang="en-US" dirty="0"/>
              <a:t> que le </a:t>
            </a:r>
            <a:r>
              <a:rPr lang="en-US" dirty="0" err="1"/>
              <a:t>modèle</a:t>
            </a:r>
            <a:r>
              <a:rPr lang="en-US" dirty="0"/>
              <a:t> RNN </a:t>
            </a:r>
            <a:r>
              <a:rPr lang="en-US" dirty="0" err="1"/>
              <a:t>Encodeur-Décodeur</a:t>
            </a:r>
            <a:br>
              <a:rPr lang="en-US" dirty="0"/>
            </a:b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05964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Alignement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entre les mots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036" y="1530418"/>
            <a:ext cx="4630103" cy="46465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25624"/>
            <a:ext cx="4265060" cy="421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262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Seq2Seq</a:t>
            </a:r>
            <a:r>
              <a:rPr lang="zh-CN" altLang="en-US" dirty="0"/>
              <a:t> </a:t>
            </a:r>
            <a:r>
              <a:rPr lang="en-US" altLang="zh-CN" dirty="0" err="1"/>
              <a:t>basé</a:t>
            </a:r>
            <a:r>
              <a:rPr lang="en-US" altLang="zh-CN" dirty="0"/>
              <a:t> sur </a:t>
            </a:r>
            <a:r>
              <a:rPr lang="en-US" altLang="zh-CN" dirty="0" err="1"/>
              <a:t>l'attention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https://github.com/bentrevett/pytorch-seq2seq/blob/master/3%20-%20Neural%20Machine%20Translation%20by%20Jointly%20Learning%20to%20Align%20and%20Translate.ipynb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370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66A90-E81E-F845-9911-2CB9D588A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700" y="2407681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030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4F561-9BF0-A09C-738D-9803331189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A7C75-4A37-6B02-DDBD-94F5BB90A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Séquence</a:t>
            </a:r>
            <a:r>
              <a:rPr lang="en-US" dirty="0"/>
              <a:t> à </a:t>
            </a:r>
            <a:r>
              <a:rPr lang="en-US" dirty="0" err="1"/>
              <a:t>Séquence</a:t>
            </a:r>
            <a:r>
              <a:rPr lang="en-US" dirty="0"/>
              <a:t> (</a:t>
            </a:r>
            <a:r>
              <a:rPr lang="en-US" dirty="0" err="1"/>
              <a:t>Encodeur-Décodeur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2E9EE1-E9FE-7FCC-3B16-BFFD60723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25" y="1898469"/>
            <a:ext cx="9840686" cy="440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1369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2702" t="1" r="8492" b="228"/>
          <a:stretch/>
        </p:blipFill>
        <p:spPr>
          <a:xfrm>
            <a:off x="8211508" y="1363833"/>
            <a:ext cx="3936013" cy="40547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Encodeur-Décodeur</a:t>
            </a:r>
            <a:r>
              <a:rPr lang="en-US" altLang="zh-CN" dirty="0"/>
              <a:t> </a:t>
            </a:r>
            <a:r>
              <a:rPr lang="en-US" altLang="zh-CN" dirty="0" err="1"/>
              <a:t>basé</a:t>
            </a:r>
            <a:r>
              <a:rPr lang="en-US" altLang="zh-CN" dirty="0"/>
              <a:t> sur </a:t>
            </a:r>
            <a:r>
              <a:rPr lang="en-US" altLang="zh-CN" dirty="0" err="1"/>
              <a:t>l'attention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753502-995D-B84A-9297-761BB0688D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6658"/>
          <a:stretch/>
        </p:blipFill>
        <p:spPr>
          <a:xfrm>
            <a:off x="678756" y="2755074"/>
            <a:ext cx="7299602" cy="18391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3A6C9A-4F11-4648-8428-12BBDD84935F}"/>
              </a:ext>
            </a:extLst>
          </p:cNvPr>
          <p:cNvSpPr txBox="1"/>
          <p:nvPr/>
        </p:nvSpPr>
        <p:spPr>
          <a:xfrm>
            <a:off x="3117273" y="5474183"/>
            <a:ext cx="107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Encodeur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DB8C19-33EB-4D4F-8AF7-6706E63FCCA6}"/>
              </a:ext>
            </a:extLst>
          </p:cNvPr>
          <p:cNvSpPr txBox="1"/>
          <p:nvPr/>
        </p:nvSpPr>
        <p:spPr>
          <a:xfrm>
            <a:off x="8464744" y="5480976"/>
            <a:ext cx="2957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Décodeur</a:t>
            </a:r>
            <a:r>
              <a:rPr lang="en-US" altLang="zh-CN" dirty="0"/>
              <a:t> </a:t>
            </a:r>
            <a:r>
              <a:rPr lang="en-US" altLang="zh-CN" dirty="0" err="1"/>
              <a:t>basé</a:t>
            </a:r>
            <a:r>
              <a:rPr lang="en-US" altLang="zh-CN" dirty="0"/>
              <a:t> sur </a:t>
            </a:r>
            <a:r>
              <a:rPr lang="en-US" altLang="zh-CN" dirty="0" err="1"/>
              <a:t>l'attention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36AB46-0C19-1B0A-A040-26EE0E4F3A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965" b="26528"/>
          <a:stretch/>
        </p:blipFill>
        <p:spPr>
          <a:xfrm>
            <a:off x="488867" y="1329918"/>
            <a:ext cx="8934203" cy="78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88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1B8BD-96A8-8F0E-982A-B0F49F49C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DB3B8-2613-52EE-649C-1E7AF6BE8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/>
              <a:t>Limites</a:t>
            </a:r>
            <a:r>
              <a:rPr lang="en-US" altLang="zh-CN" dirty="0"/>
              <a:t> des </a:t>
            </a:r>
            <a:r>
              <a:rPr lang="en-US" altLang="zh-CN" dirty="0" err="1"/>
              <a:t>modèles</a:t>
            </a:r>
            <a:r>
              <a:rPr lang="en-US" altLang="zh-CN" dirty="0"/>
              <a:t> Seq2Seq </a:t>
            </a:r>
            <a:r>
              <a:rPr lang="en-US" altLang="zh-CN" dirty="0" err="1"/>
              <a:t>précédents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E10BF-6563-117A-D542-9D61666D7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Les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encodeurs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ou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décodeurs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dans les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modèles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</a:t>
            </a:r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sequence to sequence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sont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généralement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implémentés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avec des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réseaux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neurones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récurrents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: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lvl="1"/>
            <a:r>
              <a:rPr lang="en-US" dirty="0" err="1"/>
              <a:t>Calcul</a:t>
            </a:r>
            <a:r>
              <a:rPr lang="en-US" dirty="0"/>
              <a:t> </a:t>
            </a:r>
            <a:r>
              <a:rPr lang="en-US" dirty="0" err="1"/>
              <a:t>séquentiel</a:t>
            </a:r>
            <a:endParaRPr lang="en-US" dirty="0"/>
          </a:p>
          <a:p>
            <a:pPr lvl="1"/>
            <a:r>
              <a:rPr lang="en-US" dirty="0"/>
              <a:t>Non-</a:t>
            </a:r>
            <a:r>
              <a:rPr lang="en-US" dirty="0" err="1"/>
              <a:t>parallèle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404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Séquence</a:t>
            </a:r>
            <a:r>
              <a:rPr lang="en-US" dirty="0"/>
              <a:t> à </a:t>
            </a:r>
            <a:r>
              <a:rPr lang="en-US" dirty="0" err="1"/>
              <a:t>Séquence</a:t>
            </a:r>
            <a:r>
              <a:rPr lang="en-US" dirty="0"/>
              <a:t> (</a:t>
            </a:r>
            <a:r>
              <a:rPr lang="en-US" dirty="0" err="1"/>
              <a:t>Encodeur-Décodeur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25" y="1898469"/>
            <a:ext cx="9840686" cy="440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544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 is all you need </a:t>
            </a:r>
            <a:br>
              <a:rPr lang="en-US" dirty="0"/>
            </a:br>
            <a:r>
              <a:rPr lang="en-US" dirty="0"/>
              <a:t>(Vaswani et al. 2017)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Le Transformer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dirty="0"/>
              <a:t>(Vaswani et al. 2017)</a:t>
            </a:r>
          </a:p>
          <a:p>
            <a:pPr lvl="1"/>
            <a:r>
              <a:rPr lang="en-US" dirty="0" err="1"/>
              <a:t>Seule</a:t>
            </a:r>
            <a:r>
              <a:rPr lang="en-US" dirty="0"/>
              <a:t> </a:t>
            </a:r>
            <a:r>
              <a:rPr lang="en-US" dirty="0" err="1"/>
              <a:t>l'attention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utilisée</a:t>
            </a:r>
            <a:r>
              <a:rPr lang="en-US" dirty="0"/>
              <a:t> à la </a:t>
            </a:r>
            <a:r>
              <a:rPr lang="en-US" dirty="0" err="1"/>
              <a:t>fois</a:t>
            </a:r>
            <a:r>
              <a:rPr lang="en-US" dirty="0"/>
              <a:t> dans </a:t>
            </a:r>
            <a:r>
              <a:rPr lang="en-US" dirty="0" err="1"/>
              <a:t>l'encodeur</a:t>
            </a:r>
            <a:r>
              <a:rPr lang="en-US" dirty="0"/>
              <a:t> et le </a:t>
            </a:r>
            <a:r>
              <a:rPr lang="en-US" dirty="0" err="1"/>
              <a:t>décodeur</a:t>
            </a:r>
            <a:endParaRPr lang="en-US" dirty="0"/>
          </a:p>
          <a:p>
            <a:pPr lvl="1"/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Parallélisable</a:t>
            </a:r>
            <a:endParaRPr lang="en-US" dirty="0"/>
          </a:p>
        </p:txBody>
      </p:sp>
      <p:pic>
        <p:nvPicPr>
          <p:cNvPr id="4" name="Screen Shot 2017-07-01 at 9.13.24 AM.png"/>
          <p:cNvPicPr>
            <a:picLocks noChangeAspect="1"/>
          </p:cNvPicPr>
          <p:nvPr/>
        </p:nvPicPr>
        <p:blipFill>
          <a:blip r:embed="rId2"/>
          <a:srcRect t="9347" b="9347"/>
          <a:stretch>
            <a:fillRect/>
          </a:stretch>
        </p:blipFill>
        <p:spPr>
          <a:xfrm>
            <a:off x="8132720" y="1791196"/>
            <a:ext cx="3750469" cy="442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601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57E0FA-6E56-9528-B99B-A576AE35D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39CD5-349B-1AF5-4D51-09FDCCC21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Encodeur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B4D30B-F46B-7560-8013-908E1F715E7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71518"/>
                <a:ext cx="6913880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Une pile de N=6 couches </a:t>
                </a:r>
                <a:r>
                  <a:rPr lang="en-US" dirty="0" err="1"/>
                  <a:t>identiques</a:t>
                </a:r>
                <a:endParaRPr lang="en-US" dirty="0"/>
              </a:p>
              <a:p>
                <a:pPr algn="l"/>
                <a:r>
                  <a:rPr lang="en-US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Chaque</a:t>
                </a:r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-webkit-standard"/>
                  </a:rPr>
                  <a:t> couche </a:t>
                </a:r>
                <a:r>
                  <a:rPr lang="en-US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est</a:t>
                </a:r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-webkit-standard"/>
                  </a:rPr>
                  <a:t> </a:t>
                </a:r>
                <a:r>
                  <a:rPr lang="en-US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composée</a:t>
                </a:r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-webkit-standard"/>
                  </a:rPr>
                  <a:t> de deux sous-couches :</a:t>
                </a:r>
              </a:p>
              <a:p>
                <a:pPr lvl="1"/>
                <a:r>
                  <a:rPr lang="en-US" altLang="zh-CN" dirty="0"/>
                  <a:t>Self</a:t>
                </a:r>
                <a:r>
                  <a:rPr lang="en-US" dirty="0"/>
                  <a:t>-attention à </a:t>
                </a:r>
                <a:r>
                  <a:rPr lang="en-US" dirty="0" err="1"/>
                  <a:t>têtes</a:t>
                </a:r>
                <a:r>
                  <a:rPr lang="en-US" dirty="0"/>
                  <a:t> multiples</a:t>
                </a:r>
              </a:p>
              <a:p>
                <a:pPr lvl="1"/>
                <a:r>
                  <a:rPr lang="en-US" dirty="0" err="1"/>
                  <a:t>Réseau</a:t>
                </a:r>
                <a:r>
                  <a:rPr lang="en-US" dirty="0"/>
                  <a:t> feed-forward </a:t>
                </a:r>
                <a:r>
                  <a:rPr lang="en-US" dirty="0" err="1"/>
                  <a:t>entièrement</a:t>
                </a:r>
                <a:r>
                  <a:rPr lang="en-US" dirty="0"/>
                  <a:t> </a:t>
                </a:r>
                <a:r>
                  <a:rPr lang="en-US" dirty="0" err="1"/>
                  <a:t>connecté</a:t>
                </a:r>
                <a:r>
                  <a:rPr lang="en-US" dirty="0"/>
                  <a:t> par position</a:t>
                </a:r>
              </a:p>
              <a:p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-webkit-standard"/>
                  </a:rPr>
                  <a:t>Les </a:t>
                </a:r>
                <a:r>
                  <a:rPr lang="en-US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connexions</a:t>
                </a:r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-webkit-standard"/>
                  </a:rPr>
                  <a:t> </a:t>
                </a:r>
                <a:r>
                  <a:rPr lang="en-US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résiduelles</a:t>
                </a:r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-webkit-standard"/>
                  </a:rPr>
                  <a:t> </a:t>
                </a:r>
                <a:r>
                  <a:rPr lang="en-US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suivies</a:t>
                </a:r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-webkit-standard"/>
                  </a:rPr>
                  <a:t> par </a:t>
                </a:r>
                <a:r>
                  <a:rPr lang="en-US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une</a:t>
                </a:r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-webkit-standard"/>
                  </a:rPr>
                  <a:t> </a:t>
                </a:r>
                <a:r>
                  <a:rPr lang="en-US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normalisation</a:t>
                </a:r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-webkit-standard"/>
                  </a:rPr>
                  <a:t> </a:t>
                </a:r>
                <a:r>
                  <a:rPr lang="en-US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sont</a:t>
                </a:r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-webkit-standard"/>
                  </a:rPr>
                  <a:t> </a:t>
                </a:r>
                <a:r>
                  <a:rPr lang="en-US" b="0" i="0" u="none" strike="noStrike" dirty="0" err="1">
                    <a:solidFill>
                      <a:srgbClr val="000000"/>
                    </a:solidFill>
                    <a:effectLst/>
                    <a:latin typeface="-webkit-standard"/>
                  </a:rPr>
                  <a:t>utilisées</a:t>
                </a:r>
                <a:r>
                  <a:rPr lang="en-US" b="0" i="0" u="none" strike="noStrike" dirty="0">
                    <a:solidFill>
                      <a:srgbClr val="000000"/>
                    </a:solidFill>
                    <a:effectLst/>
                    <a:latin typeface="-webkit-standard"/>
                  </a:rPr>
                  <a:t> dans les deux sous-couches :</a:t>
                </a:r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𝐿𝑎𝑦𝑒𝑟𝑁𝑜𝑟𝑚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𝑆𝑢𝑏𝑙𝑎𝑦𝑒𝑟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B4D30B-F46B-7560-8013-908E1F715E7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71518"/>
                <a:ext cx="6913880" cy="4351338"/>
              </a:xfrm>
              <a:blipFill>
                <a:blip r:embed="rId2"/>
                <a:stretch>
                  <a:fillRect l="-1651" t="-232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B5075D05-4385-B618-BEC1-F5987E7EFE4C}"/>
              </a:ext>
            </a:extLst>
          </p:cNvPr>
          <p:cNvGrpSpPr/>
          <p:nvPr/>
        </p:nvGrpSpPr>
        <p:grpSpPr>
          <a:xfrm>
            <a:off x="7961747" y="1027906"/>
            <a:ext cx="3892113" cy="4420195"/>
            <a:chOff x="6634481" y="1332746"/>
            <a:chExt cx="3892113" cy="4420195"/>
          </a:xfrm>
        </p:grpSpPr>
        <p:pic>
          <p:nvPicPr>
            <p:cNvPr id="6" name="Screen Shot 2017-07-01 at 9.13.24 AM.png">
              <a:extLst>
                <a:ext uri="{FF2B5EF4-FFF2-40B4-BE49-F238E27FC236}">
                  <a16:creationId xmlns:a16="http://schemas.microsoft.com/office/drawing/2014/main" id="{CCB469BD-9AE7-894F-3B91-3335DAAA13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023" r="3023"/>
            <a:stretch>
              <a:fillRect/>
            </a:stretch>
          </p:blipFill>
          <p:spPr>
            <a:xfrm>
              <a:off x="6776125" y="1332746"/>
              <a:ext cx="3750469" cy="4420195"/>
            </a:xfrm>
            <a:prstGeom prst="rect">
              <a:avLst/>
            </a:prstGeom>
          </p:spPr>
        </p:pic>
        <p:sp>
          <p:nvSpPr>
            <p:cNvPr id="7" name="Shape 128">
              <a:extLst>
                <a:ext uri="{FF2B5EF4-FFF2-40B4-BE49-F238E27FC236}">
                  <a16:creationId xmlns:a16="http://schemas.microsoft.com/office/drawing/2014/main" id="{916973E1-D5FE-3CEB-BE16-08DCA02E00EF}"/>
                </a:ext>
              </a:extLst>
            </p:cNvPr>
            <p:cNvSpPr/>
            <p:nvPr/>
          </p:nvSpPr>
          <p:spPr>
            <a:xfrm>
              <a:off x="6634481" y="2351113"/>
              <a:ext cx="2092960" cy="3401828"/>
            </a:xfrm>
            <a:prstGeom prst="rect">
              <a:avLst/>
            </a:prstGeom>
            <a:ln w="63500">
              <a:solidFill>
                <a:srgbClr val="FF2600"/>
              </a:solidFill>
              <a:miter lim="400000"/>
            </a:ln>
          </p:spPr>
          <p:txBody>
            <a:bodyPr lIns="35719" tIns="35719" rIns="35719" bIns="35719" anchor="ctr"/>
            <a:lstStyle/>
            <a:p>
              <a:pPr>
                <a:defRPr sz="2400"/>
              </a:pPr>
              <a:endParaRPr sz="1687"/>
            </a:p>
          </p:txBody>
        </p:sp>
      </p:grpSp>
    </p:spTree>
    <p:extLst>
      <p:ext uri="{BB962C8B-B14F-4D97-AF65-F5344CB8AC3E}">
        <p14:creationId xmlns:p14="http://schemas.microsoft.com/office/powerpoint/2010/main" val="36449308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D35AA-BF5D-B8A0-2E3B-E905B6118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51C3A-B7A7-397B-F493-2DE41246F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Attention multi-</a:t>
            </a:r>
            <a:r>
              <a:rPr lang="en-US" dirty="0" err="1"/>
              <a:t>têtes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4B496-03B9-3E0C-374F-39EB89603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Attention</a:t>
            </a:r>
          </a:p>
          <a:p>
            <a:pPr lvl="1"/>
            <a:r>
              <a:rPr lang="en-US" dirty="0" err="1"/>
              <a:t>Mappage</a:t>
            </a:r>
            <a:r>
              <a:rPr lang="en-US" dirty="0"/>
              <a:t> </a:t>
            </a:r>
            <a:r>
              <a:rPr lang="en-US" dirty="0" err="1"/>
              <a:t>d'une</a:t>
            </a:r>
            <a:r>
              <a:rPr lang="en-US" dirty="0"/>
              <a:t> </a:t>
            </a:r>
            <a:r>
              <a:rPr lang="en-US" dirty="0" err="1"/>
              <a:t>requête</a:t>
            </a:r>
            <a:r>
              <a:rPr lang="en-US" dirty="0"/>
              <a:t> et d'un ensemble de </a:t>
            </a:r>
            <a:r>
              <a:rPr lang="en-US" dirty="0" err="1"/>
              <a:t>paires</a:t>
            </a:r>
            <a:r>
              <a:rPr lang="en-US" dirty="0"/>
              <a:t> </a:t>
            </a:r>
            <a:r>
              <a:rPr lang="en-US" dirty="0" err="1"/>
              <a:t>clé-valeur</a:t>
            </a:r>
            <a:r>
              <a:rPr lang="en-US" dirty="0"/>
              <a:t> </a:t>
            </a:r>
            <a:r>
              <a:rPr lang="en-US" dirty="0" err="1"/>
              <a:t>vers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sortie.</a:t>
            </a:r>
          </a:p>
          <a:p>
            <a:pPr lvl="1"/>
            <a:r>
              <a:rPr lang="en-US" dirty="0"/>
              <a:t>Les </a:t>
            </a:r>
            <a:r>
              <a:rPr lang="en-US" dirty="0" err="1"/>
              <a:t>requêtes</a:t>
            </a:r>
            <a:r>
              <a:rPr lang="en-US" dirty="0"/>
              <a:t>, </a:t>
            </a:r>
            <a:r>
              <a:rPr lang="en-US" dirty="0" err="1"/>
              <a:t>clés</a:t>
            </a:r>
            <a:r>
              <a:rPr lang="en-US" dirty="0"/>
              <a:t>, et </a:t>
            </a:r>
            <a:r>
              <a:rPr lang="en-US" dirty="0" err="1"/>
              <a:t>valeurs</a:t>
            </a:r>
            <a:r>
              <a:rPr lang="en-US" dirty="0"/>
              <a:t> </a:t>
            </a:r>
            <a:r>
              <a:rPr lang="en-US" dirty="0" err="1"/>
              <a:t>sont</a:t>
            </a:r>
            <a:r>
              <a:rPr lang="en-US" dirty="0"/>
              <a:t> </a:t>
            </a:r>
            <a:r>
              <a:rPr lang="en-US" dirty="0" err="1"/>
              <a:t>tous</a:t>
            </a:r>
            <a:r>
              <a:rPr lang="en-US" dirty="0"/>
              <a:t> des </a:t>
            </a:r>
            <a:r>
              <a:rPr lang="en-US" dirty="0" err="1"/>
              <a:t>vecteurs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La sortie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somme</a:t>
            </a:r>
            <a:r>
              <a:rPr lang="en-US" dirty="0"/>
              <a:t> </a:t>
            </a:r>
            <a:r>
              <a:rPr lang="en-US" dirty="0" err="1"/>
              <a:t>pondérée</a:t>
            </a:r>
            <a:r>
              <a:rPr lang="en-US" dirty="0"/>
              <a:t> des </a:t>
            </a:r>
            <a:r>
              <a:rPr lang="en-US" dirty="0" err="1"/>
              <a:t>valeurs</a:t>
            </a:r>
            <a:r>
              <a:rPr lang="en-US" dirty="0"/>
              <a:t>, avec des </a:t>
            </a:r>
            <a:r>
              <a:rPr lang="en-US" dirty="0" err="1"/>
              <a:t>poids</a:t>
            </a:r>
            <a:r>
              <a:rPr lang="en-US" dirty="0"/>
              <a:t> </a:t>
            </a:r>
            <a:r>
              <a:rPr lang="en-US" dirty="0" err="1"/>
              <a:t>calculés</a:t>
            </a:r>
            <a:r>
              <a:rPr lang="en-US" dirty="0"/>
              <a:t> </a:t>
            </a:r>
            <a:r>
              <a:rPr lang="en-US" dirty="0" err="1"/>
              <a:t>selon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fonction</a:t>
            </a:r>
            <a:r>
              <a:rPr lang="en-US" dirty="0"/>
              <a:t> </a:t>
            </a:r>
            <a:r>
              <a:rPr lang="en-US" dirty="0" err="1"/>
              <a:t>softmax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fonction</a:t>
            </a:r>
            <a:r>
              <a:rPr lang="en-US" dirty="0"/>
              <a:t> des </a:t>
            </a:r>
            <a:r>
              <a:rPr lang="en-US" dirty="0" err="1"/>
              <a:t>similarités</a:t>
            </a:r>
            <a:r>
              <a:rPr lang="en-US" dirty="0"/>
              <a:t> entre les </a:t>
            </a:r>
            <a:r>
              <a:rPr lang="en-US" dirty="0" err="1"/>
              <a:t>requêtes</a:t>
            </a:r>
            <a:r>
              <a:rPr lang="en-US" dirty="0"/>
              <a:t> et les </a:t>
            </a:r>
            <a:r>
              <a:rPr lang="en-US" dirty="0" err="1"/>
              <a:t>clés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157391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Attention multi-</a:t>
            </a:r>
            <a:r>
              <a:rPr lang="en-US" dirty="0" err="1"/>
              <a:t>têtes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470035" cy="4351338"/>
          </a:xfrm>
        </p:spPr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Attention avec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produit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scalaire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à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l'echelle</a:t>
            </a: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lvl="1"/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Éviter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pousser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la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fonction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softmax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dans des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régions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où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elle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 des gradients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extrêmement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petits.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7839" y="1825625"/>
            <a:ext cx="3347433" cy="37037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75F0BB-2BDF-A27B-3F68-2DEA51884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143" y="3432180"/>
            <a:ext cx="7772400" cy="161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7161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78786-999B-8AF3-7308-8338C7A6C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8CAA1-080C-81AF-09A3-31F07DCDB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 multi-</a:t>
            </a:r>
            <a:r>
              <a:rPr lang="en-US" dirty="0" err="1"/>
              <a:t>têtes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EA47E-0DC1-4B2A-5980-609C02CDF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54812"/>
            <a:ext cx="7470035" cy="4351338"/>
          </a:xfrm>
        </p:spPr>
        <p:txBody>
          <a:bodyPr/>
          <a:lstStyle/>
          <a:p>
            <a:r>
              <a:rPr lang="en-US" dirty="0"/>
              <a:t>Attention multi-</a:t>
            </a:r>
            <a:r>
              <a:rPr lang="en-US" dirty="0" err="1"/>
              <a:t>têtes</a:t>
            </a:r>
            <a:endParaRPr lang="en-US" dirty="0"/>
          </a:p>
          <a:p>
            <a:pPr lvl="1"/>
            <a:r>
              <a:rPr lang="en-US" dirty="0" err="1"/>
              <a:t>Projette</a:t>
            </a:r>
            <a:r>
              <a:rPr lang="en-US" dirty="0"/>
              <a:t> </a:t>
            </a:r>
            <a:r>
              <a:rPr lang="en-US" dirty="0" err="1"/>
              <a:t>linéairement</a:t>
            </a:r>
            <a:r>
              <a:rPr lang="en-US" dirty="0"/>
              <a:t> les </a:t>
            </a:r>
            <a:r>
              <a:rPr lang="en-US" dirty="0" err="1"/>
              <a:t>requêtes</a:t>
            </a:r>
            <a:r>
              <a:rPr lang="en-US" dirty="0"/>
              <a:t>, les </a:t>
            </a:r>
            <a:r>
              <a:rPr lang="en-US" dirty="0" err="1"/>
              <a:t>clés</a:t>
            </a:r>
            <a:r>
              <a:rPr lang="en-US" dirty="0"/>
              <a:t> et les </a:t>
            </a:r>
            <a:r>
              <a:rPr lang="en-US" dirty="0" err="1"/>
              <a:t>valeurs</a:t>
            </a:r>
            <a:r>
              <a:rPr lang="en-US" dirty="0"/>
              <a:t> h </a:t>
            </a:r>
            <a:r>
              <a:rPr lang="en-US" dirty="0" err="1"/>
              <a:t>fois</a:t>
            </a:r>
            <a:r>
              <a:rPr lang="en-US" dirty="0"/>
              <a:t> avec des projections </a:t>
            </a:r>
            <a:r>
              <a:rPr lang="en-US" dirty="0" err="1"/>
              <a:t>linéaires</a:t>
            </a:r>
            <a:r>
              <a:rPr lang="en-US" dirty="0"/>
              <a:t> apprises </a:t>
            </a:r>
            <a:r>
              <a:rPr lang="en-US" dirty="0" err="1"/>
              <a:t>respectivement</a:t>
            </a:r>
            <a:r>
              <a:rPr lang="en-US" dirty="0"/>
              <a:t>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Concatène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les sorties et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projette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à nouveau.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37D0C7-1107-A1C2-6F50-AF896A103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2180" y="1943887"/>
            <a:ext cx="2891660" cy="37360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2A5351-DF65-C612-51BA-875CE388B0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016" y="3386097"/>
            <a:ext cx="7772400" cy="26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099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Réseau</a:t>
            </a:r>
            <a:r>
              <a:rPr lang="en-US" dirty="0"/>
              <a:t> de propagation </a:t>
            </a:r>
            <a:r>
              <a:rPr lang="en-US" dirty="0" err="1"/>
              <a:t>avant</a:t>
            </a:r>
            <a:r>
              <a:rPr lang="en-US" dirty="0"/>
              <a:t> par position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Appliqué à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chaque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position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séparément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et de manière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identique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lvl="1"/>
            <a:r>
              <a:rPr lang="en-US" dirty="0"/>
              <a:t>Deux transformations </a:t>
            </a:r>
            <a:r>
              <a:rPr lang="en-US" dirty="0" err="1"/>
              <a:t>linéaires</a:t>
            </a:r>
            <a:r>
              <a:rPr lang="en-US" dirty="0"/>
              <a:t> avec RELU </a:t>
            </a:r>
            <a:r>
              <a:rPr lang="en-US" dirty="0" err="1"/>
              <a:t>comme</a:t>
            </a:r>
            <a:r>
              <a:rPr lang="en-US" dirty="0"/>
              <a:t> </a:t>
            </a:r>
            <a:r>
              <a:rPr lang="en-US" dirty="0" err="1"/>
              <a:t>fonction</a:t>
            </a:r>
            <a:r>
              <a:rPr lang="en-US" dirty="0"/>
              <a:t> </a:t>
            </a:r>
            <a:r>
              <a:rPr lang="en-US" dirty="0" err="1"/>
              <a:t>d'activation</a:t>
            </a:r>
            <a:r>
              <a:rPr lang="en-US" dirty="0"/>
              <a:t> </a:t>
            </a:r>
            <a:r>
              <a:rPr lang="en-US" dirty="0" err="1"/>
              <a:t>intermédiaire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Différents</a:t>
            </a:r>
            <a:r>
              <a:rPr lang="en-US" dirty="0"/>
              <a:t> </a:t>
            </a:r>
            <a:r>
              <a:rPr lang="en-US" dirty="0" err="1"/>
              <a:t>paramètres</a:t>
            </a:r>
            <a:r>
              <a:rPr lang="en-US" dirty="0"/>
              <a:t> </a:t>
            </a:r>
            <a:r>
              <a:rPr lang="en-US" dirty="0" err="1"/>
              <a:t>sont</a:t>
            </a:r>
            <a:r>
              <a:rPr lang="en-US" dirty="0"/>
              <a:t> </a:t>
            </a:r>
            <a:r>
              <a:rPr lang="en-US" dirty="0" err="1"/>
              <a:t>utilisés</a:t>
            </a:r>
            <a:r>
              <a:rPr lang="en-US" dirty="0"/>
              <a:t> à travers les </a:t>
            </a:r>
            <a:r>
              <a:rPr lang="en-US" dirty="0" err="1"/>
              <a:t>différentes</a:t>
            </a:r>
            <a:r>
              <a:rPr lang="en-US" dirty="0"/>
              <a:t> couches.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DB147E-D00F-B4D2-F33A-13432CA31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4500" y="3880262"/>
            <a:ext cx="5597936" cy="115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6368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Encodage</a:t>
            </a:r>
            <a:r>
              <a:rPr lang="en-US" dirty="0"/>
              <a:t> </a:t>
            </a:r>
            <a:r>
              <a:rPr lang="en-US" dirty="0" err="1"/>
              <a:t>positionnel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38EFB4-1558-58BB-82C4-7B3F58D6A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817" y="1642736"/>
            <a:ext cx="10507157" cy="38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620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FA7C04-EEB3-5F8C-513A-ABA6B67F4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3602E-70C1-E8CD-69EC-E23212F05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Décodeur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C31CF-8276-F77B-7817-8E670F374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17080" cy="4351338"/>
          </a:xfrm>
        </p:spPr>
        <p:txBody>
          <a:bodyPr>
            <a:normAutofit/>
          </a:bodyPr>
          <a:lstStyle/>
          <a:p>
            <a:r>
              <a:rPr lang="en-US" dirty="0"/>
              <a:t>N = 6 couches </a:t>
            </a:r>
            <a:r>
              <a:rPr lang="en-US" dirty="0" err="1"/>
              <a:t>identiques</a:t>
            </a:r>
            <a:endParaRPr lang="en-US" dirty="0"/>
          </a:p>
          <a:p>
            <a:pPr algn="l"/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Chaque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couche :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lvl="1"/>
            <a:r>
              <a:rPr lang="en-US" dirty="0"/>
              <a:t>Attention multi-</a:t>
            </a:r>
            <a:r>
              <a:rPr lang="en-US" dirty="0" err="1"/>
              <a:t>têtes</a:t>
            </a:r>
            <a:r>
              <a:rPr lang="en-US" dirty="0"/>
              <a:t> </a:t>
            </a:r>
            <a:r>
              <a:rPr lang="en-US" b="1" dirty="0" err="1"/>
              <a:t>masquée</a:t>
            </a:r>
            <a:endParaRPr lang="en-US" dirty="0"/>
          </a:p>
          <a:p>
            <a:pPr lvl="1"/>
            <a:r>
              <a:rPr lang="en-US" dirty="0" err="1"/>
              <a:t>Réseau</a:t>
            </a:r>
            <a:r>
              <a:rPr lang="en-US" dirty="0"/>
              <a:t> feed-forward </a:t>
            </a:r>
            <a:r>
              <a:rPr lang="en-US" dirty="0" err="1"/>
              <a:t>entièrement</a:t>
            </a:r>
            <a:r>
              <a:rPr lang="en-US" dirty="0"/>
              <a:t> </a:t>
            </a:r>
            <a:r>
              <a:rPr lang="en-US" dirty="0" err="1"/>
              <a:t>connecté</a:t>
            </a:r>
            <a:r>
              <a:rPr lang="en-US" dirty="0"/>
              <a:t> </a:t>
            </a:r>
            <a:r>
              <a:rPr lang="en-US" dirty="0" err="1"/>
              <a:t>positionnel</a:t>
            </a:r>
            <a:endParaRPr lang="en-US" dirty="0"/>
          </a:p>
          <a:p>
            <a:pPr lvl="1"/>
            <a:r>
              <a:rPr lang="en-US" dirty="0"/>
              <a:t>Attention multi-</a:t>
            </a:r>
            <a:r>
              <a:rPr lang="en-US" dirty="0" err="1"/>
              <a:t>têtes</a:t>
            </a:r>
            <a:r>
              <a:rPr lang="en-US" dirty="0"/>
              <a:t> sur la sortie de la pile de </a:t>
            </a:r>
            <a:r>
              <a:rPr lang="en-US" dirty="0" err="1"/>
              <a:t>l'encodeur</a:t>
            </a:r>
            <a:endParaRPr lang="en-US" dirty="0"/>
          </a:p>
          <a:p>
            <a:r>
              <a:rPr lang="en-US" dirty="0"/>
              <a:t>Une </a:t>
            </a:r>
            <a:r>
              <a:rPr lang="en-US" dirty="0" err="1"/>
              <a:t>connexion</a:t>
            </a:r>
            <a:r>
              <a:rPr lang="en-US" dirty="0"/>
              <a:t> </a:t>
            </a:r>
            <a:r>
              <a:rPr lang="en-US" dirty="0" err="1"/>
              <a:t>résiduelle</a:t>
            </a:r>
            <a:r>
              <a:rPr lang="en-US" dirty="0"/>
              <a:t> </a:t>
            </a:r>
            <a:r>
              <a:rPr lang="en-US" dirty="0" err="1"/>
              <a:t>suivie</a:t>
            </a:r>
            <a:r>
              <a:rPr lang="en-US" dirty="0"/>
              <a:t> </a:t>
            </a:r>
            <a:r>
              <a:rPr lang="en-US" dirty="0" err="1"/>
              <a:t>d'une</a:t>
            </a:r>
            <a:r>
              <a:rPr lang="en-US" dirty="0"/>
              <a:t> </a:t>
            </a:r>
            <a:r>
              <a:rPr lang="en-US" dirty="0" err="1"/>
              <a:t>normalisation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utilisée</a:t>
            </a:r>
            <a:r>
              <a:rPr lang="en-US" dirty="0"/>
              <a:t> dans les trois sous-couches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0C35B6B-AB55-4F1D-1348-0F1B7E755F76}"/>
              </a:ext>
            </a:extLst>
          </p:cNvPr>
          <p:cNvGrpSpPr/>
          <p:nvPr/>
        </p:nvGrpSpPr>
        <p:grpSpPr>
          <a:xfrm>
            <a:off x="8188365" y="1487900"/>
            <a:ext cx="3750469" cy="4529201"/>
            <a:chOff x="7436525" y="1162780"/>
            <a:chExt cx="3750469" cy="4529201"/>
          </a:xfrm>
        </p:grpSpPr>
        <p:pic>
          <p:nvPicPr>
            <p:cNvPr id="4" name="Screen Shot 2017-07-01 at 9.13.24 AM.png">
              <a:extLst>
                <a:ext uri="{FF2B5EF4-FFF2-40B4-BE49-F238E27FC236}">
                  <a16:creationId xmlns:a16="http://schemas.microsoft.com/office/drawing/2014/main" id="{1FA51358-15AB-572C-211C-A57684B75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023" r="3023"/>
            <a:stretch>
              <a:fillRect/>
            </a:stretch>
          </p:blipFill>
          <p:spPr>
            <a:xfrm>
              <a:off x="7436525" y="1271786"/>
              <a:ext cx="3750469" cy="4420195"/>
            </a:xfrm>
            <a:prstGeom prst="rect">
              <a:avLst/>
            </a:prstGeom>
          </p:spPr>
        </p:pic>
        <p:sp>
          <p:nvSpPr>
            <p:cNvPr id="5" name="Shape 133">
              <a:extLst>
                <a:ext uri="{FF2B5EF4-FFF2-40B4-BE49-F238E27FC236}">
                  <a16:creationId xmlns:a16="http://schemas.microsoft.com/office/drawing/2014/main" id="{CA8B0345-075A-E276-8F27-345D0280CE32}"/>
                </a:ext>
              </a:extLst>
            </p:cNvPr>
            <p:cNvSpPr/>
            <p:nvPr/>
          </p:nvSpPr>
          <p:spPr>
            <a:xfrm>
              <a:off x="9348124" y="1162780"/>
              <a:ext cx="1486921" cy="3419379"/>
            </a:xfrm>
            <a:prstGeom prst="rect">
              <a:avLst/>
            </a:prstGeom>
            <a:ln w="63500">
              <a:solidFill>
                <a:srgbClr val="FF2600"/>
              </a:solidFill>
              <a:miter lim="400000"/>
            </a:ln>
          </p:spPr>
          <p:txBody>
            <a:bodyPr lIns="35719" tIns="35719" rIns="35719" bIns="35719" anchor="ctr"/>
            <a:lstStyle/>
            <a:p>
              <a:pPr>
                <a:defRPr sz="2400"/>
              </a:pPr>
              <a:endParaRPr sz="1687"/>
            </a:p>
          </p:txBody>
        </p:sp>
      </p:grpSp>
    </p:spTree>
    <p:extLst>
      <p:ext uri="{BB962C8B-B14F-4D97-AF65-F5344CB8AC3E}">
        <p14:creationId xmlns:p14="http://schemas.microsoft.com/office/powerpoint/2010/main" val="21944221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5F5DE-FBDA-A8E3-6E8F-26EC24D9E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6CDDD-885F-EBCF-A247-A798EBC3E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Discussion : </a:t>
            </a:r>
            <a:r>
              <a:rPr lang="en-US" dirty="0" err="1"/>
              <a:t>avantages</a:t>
            </a:r>
            <a:r>
              <a:rPr lang="en-US" dirty="0"/>
              <a:t> de</a:t>
            </a:r>
            <a:r>
              <a:rPr lang="zh-CN" altLang="en-US" dirty="0"/>
              <a:t> </a:t>
            </a:r>
            <a:r>
              <a:rPr lang="en-US" altLang="zh-CN" dirty="0"/>
              <a:t>Self-attention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68D49-8D66-6054-DEE0-73EA23EA8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Complexité</a:t>
            </a:r>
            <a:endParaRPr lang="en-US" dirty="0"/>
          </a:p>
          <a:p>
            <a:r>
              <a:rPr lang="en-US" dirty="0" err="1"/>
              <a:t>Dépendance</a:t>
            </a:r>
            <a:r>
              <a:rPr lang="en-US" dirty="0"/>
              <a:t> à </a:t>
            </a:r>
            <a:r>
              <a:rPr lang="en-US" dirty="0" err="1"/>
              <a:t>courte</a:t>
            </a:r>
            <a:r>
              <a:rPr lang="en-US" dirty="0"/>
              <a:t> </a:t>
            </a:r>
            <a:r>
              <a:rPr lang="en-US" dirty="0" err="1"/>
              <a:t>portée</a:t>
            </a:r>
            <a:r>
              <a:rPr lang="en-US" dirty="0"/>
              <a:t> vs. longue </a:t>
            </a:r>
            <a:r>
              <a:rPr lang="en-US" dirty="0" err="1"/>
              <a:t>portée</a:t>
            </a:r>
            <a:endParaRPr lang="en-US" dirty="0"/>
          </a:p>
          <a:p>
            <a:r>
              <a:rPr lang="en-US" dirty="0" err="1"/>
              <a:t>Interprétabilité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A4DB3A-9391-1053-2BAE-8B35ED631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82" y="3725333"/>
            <a:ext cx="9730116" cy="209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8956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Résultats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952" y="1812823"/>
            <a:ext cx="9336096" cy="424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813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19BB8-8387-514C-841F-F86A29CB8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Séquence</a:t>
            </a:r>
            <a:r>
              <a:rPr lang="en-US" dirty="0"/>
              <a:t> à </a:t>
            </a:r>
            <a:r>
              <a:rPr lang="en-US" dirty="0" err="1"/>
              <a:t>Séquence</a:t>
            </a:r>
            <a:r>
              <a:rPr lang="en-US" dirty="0"/>
              <a:t> (</a:t>
            </a:r>
            <a:r>
              <a:rPr lang="en-US" dirty="0" err="1"/>
              <a:t>Encodeur-Décodeur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30280-2A3F-CD49-8A43-15AF27E4B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Encodeur</a:t>
            </a:r>
            <a:endParaRPr lang="en-US" b="1" dirty="0"/>
          </a:p>
          <a:p>
            <a:pPr lvl="1"/>
            <a:r>
              <a:rPr lang="en-US" dirty="0"/>
              <a:t>Un </a:t>
            </a:r>
            <a:r>
              <a:rPr lang="en-US" dirty="0" err="1"/>
              <a:t>réseau</a:t>
            </a:r>
            <a:r>
              <a:rPr lang="en-US" dirty="0"/>
              <a:t> de </a:t>
            </a:r>
            <a:r>
              <a:rPr lang="en-US" dirty="0" err="1"/>
              <a:t>neurones</a:t>
            </a:r>
            <a:r>
              <a:rPr lang="en-US" dirty="0"/>
              <a:t> </a:t>
            </a:r>
            <a:r>
              <a:rPr lang="en-US" dirty="0" err="1"/>
              <a:t>récurrents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Décodeur</a:t>
            </a:r>
            <a:endParaRPr lang="en-US" b="1" dirty="0"/>
          </a:p>
          <a:p>
            <a:pPr lvl="1"/>
            <a:r>
              <a:rPr lang="en-US" dirty="0"/>
              <a:t>Un </a:t>
            </a:r>
            <a:r>
              <a:rPr lang="en-US" dirty="0" err="1"/>
              <a:t>autre</a:t>
            </a:r>
            <a:r>
              <a:rPr lang="en-US" dirty="0"/>
              <a:t> </a:t>
            </a:r>
            <a:r>
              <a:rPr lang="en-US" dirty="0" err="1"/>
              <a:t>réseau</a:t>
            </a:r>
            <a:r>
              <a:rPr lang="en-US" dirty="0"/>
              <a:t> de </a:t>
            </a:r>
            <a:r>
              <a:rPr lang="en-US" dirty="0" err="1"/>
              <a:t>neurones</a:t>
            </a:r>
            <a:r>
              <a:rPr lang="en-US" dirty="0"/>
              <a:t> </a:t>
            </a:r>
            <a:r>
              <a:rPr lang="en-US" dirty="0" err="1"/>
              <a:t>récurrents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322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Merci</a:t>
            </a:r>
            <a:r>
              <a:rPr lang="en-US" altLang="zh-Hans" dirty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209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534A1-7A0E-C44D-9C6A-29B9E830C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/>
              <a:t>Décodeur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DBB1F-250C-6C45-A765-622B81295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La </a:t>
            </a:r>
            <a:r>
              <a:rPr lang="en-US" altLang="zh-CN" dirty="0" err="1"/>
              <a:t>représentation</a:t>
            </a:r>
            <a:r>
              <a:rPr lang="en-US" altLang="zh-CN" dirty="0"/>
              <a:t> </a:t>
            </a:r>
            <a:r>
              <a:rPr lang="en-US" altLang="zh-CN" dirty="0" err="1"/>
              <a:t>cachée</a:t>
            </a:r>
            <a:r>
              <a:rPr lang="en-US" altLang="zh-CN" dirty="0"/>
              <a:t> 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La distribution </a:t>
            </a:r>
            <a:r>
              <a:rPr lang="en-US" altLang="zh-CN" dirty="0" err="1"/>
              <a:t>conditionnelle</a:t>
            </a:r>
            <a:r>
              <a:rPr lang="en-US" altLang="zh-CN" dirty="0"/>
              <a:t> du prochain</a:t>
            </a:r>
          </a:p>
          <a:p>
            <a:pPr marL="0" indent="0">
              <a:buNone/>
            </a:pPr>
            <a:r>
              <a:rPr lang="en-US" altLang="zh-CN" dirty="0" err="1"/>
              <a:t>symbole</a:t>
            </a:r>
            <a:r>
              <a:rPr lang="en-US" altLang="zh-CN" dirty="0"/>
              <a:t> 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BEAACB-4354-0549-A0EA-770CC31B20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768" t="7822" b="-230"/>
          <a:stretch/>
        </p:blipFill>
        <p:spPr>
          <a:xfrm>
            <a:off x="7372243" y="1459893"/>
            <a:ext cx="4647935" cy="40688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A15A7C8-1B63-FF4D-8FFD-0FEBFDC7354B}"/>
                  </a:ext>
                </a:extLst>
              </p:cNvPr>
              <p:cNvSpPr txBox="1"/>
              <p:nvPr/>
            </p:nvSpPr>
            <p:spPr>
              <a:xfrm>
                <a:off x="2769918" y="2532413"/>
                <a:ext cx="2755691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zh-CN" altLang="en-US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zh-CN" altLang="en-US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800" b="1" i="1" smtClean="0">
                          <a:latin typeface="Cambria Math" panose="02040503050406030204" pitchFamily="18" charset="0"/>
                        </a:rPr>
                        <m:t>𝒄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A15A7C8-1B63-FF4D-8FFD-0FEBFDC735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9918" y="2532413"/>
                <a:ext cx="2755691" cy="430887"/>
              </a:xfrm>
              <a:prstGeom prst="rect">
                <a:avLst/>
              </a:prstGeom>
              <a:blipFill>
                <a:blip r:embed="rId3"/>
                <a:stretch>
                  <a:fillRect l="-917" r="-4128" b="-3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8363301-0F0B-9849-A127-3CBE3A11F965}"/>
                  </a:ext>
                </a:extLst>
              </p:cNvPr>
              <p:cNvSpPr/>
              <p:nvPr/>
            </p:nvSpPr>
            <p:spPr>
              <a:xfrm>
                <a:off x="1814884" y="4431866"/>
                <a:ext cx="5408917" cy="50917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−1,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…,</m:t>
                          </m:r>
                          <m:r>
                            <a:rPr lang="zh-CN" alt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zh-CN" alt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2400" b="1" i="1" smtClean="0">
                          <a:latin typeface="Cambria Math" panose="02040503050406030204" pitchFamily="18" charset="0"/>
                        </a:rPr>
                        <m:t>𝒄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8363301-0F0B-9849-A127-3CBE3A11F9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4884" y="4431866"/>
                <a:ext cx="5408917" cy="509178"/>
              </a:xfrm>
              <a:prstGeom prst="rect">
                <a:avLst/>
              </a:prstGeom>
              <a:blipFill>
                <a:blip r:embed="rId4"/>
                <a:stretch>
                  <a:fillRect b="-952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96379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5F979-9B29-01B2-1350-0899B9DB9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Problèmes</a:t>
            </a:r>
            <a:r>
              <a:rPr lang="en-US" altLang="zh-CN" dirty="0"/>
              <a:t> des RNN Encoder-Decoder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DC1DC-8B66-EF8A-5A32-456709BFB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702" y="1404051"/>
            <a:ext cx="6102927" cy="4351338"/>
          </a:xfrm>
        </p:spPr>
        <p:txBody>
          <a:bodyPr/>
          <a:lstStyle/>
          <a:p>
            <a:r>
              <a:rPr lang="en-US" dirty="0"/>
              <a:t>Doit se souvenir de </a:t>
            </a:r>
            <a:r>
              <a:rPr lang="en-US" dirty="0" err="1"/>
              <a:t>toute</a:t>
            </a:r>
            <a:r>
              <a:rPr lang="en-US" dirty="0"/>
              <a:t> la phrase</a:t>
            </a:r>
          </a:p>
          <a:p>
            <a:r>
              <a:rPr lang="en-US" dirty="0"/>
              <a:t>La </a:t>
            </a:r>
            <a:r>
              <a:rPr lang="en-US" dirty="0" err="1"/>
              <a:t>représentation</a:t>
            </a:r>
            <a:r>
              <a:rPr lang="en-US" dirty="0"/>
              <a:t> de taille fixe </a:t>
            </a:r>
            <a:r>
              <a:rPr lang="en-US" dirty="0" err="1"/>
              <a:t>peut</a:t>
            </a:r>
            <a:r>
              <a:rPr lang="en-US" dirty="0"/>
              <a:t> </a:t>
            </a:r>
            <a:r>
              <a:rPr lang="en-US" dirty="0" err="1"/>
              <a:t>être</a:t>
            </a:r>
            <a:r>
              <a:rPr lang="en-US" dirty="0"/>
              <a:t> un </a:t>
            </a:r>
            <a:r>
              <a:rPr lang="en-US" dirty="0" err="1"/>
              <a:t>goulet</a:t>
            </a:r>
            <a:r>
              <a:rPr lang="en-US" dirty="0"/>
              <a:t> </a:t>
            </a:r>
            <a:r>
              <a:rPr lang="en-US" dirty="0" err="1"/>
              <a:t>d'étranglement</a:t>
            </a:r>
            <a:endParaRPr lang="en-US" dirty="0"/>
          </a:p>
          <a:p>
            <a:r>
              <a:rPr lang="en-US" dirty="0"/>
              <a:t>Les </a:t>
            </a:r>
            <a:r>
              <a:rPr lang="en-US" dirty="0" err="1"/>
              <a:t>humains</a:t>
            </a:r>
            <a:r>
              <a:rPr lang="en-US" dirty="0"/>
              <a:t> le font </a:t>
            </a:r>
            <a:r>
              <a:rPr lang="en-US" dirty="0" err="1"/>
              <a:t>différemment</a:t>
            </a:r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7F33B3-0640-4AE3-8E2F-E89C4CE26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521" y="3316415"/>
            <a:ext cx="5254337" cy="26907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AA1837-D586-B674-44D3-0640184AF9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354" b="5769"/>
          <a:stretch/>
        </p:blipFill>
        <p:spPr>
          <a:xfrm>
            <a:off x="6840187" y="1370219"/>
            <a:ext cx="4019797" cy="482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133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Encodeur-Décodeur</a:t>
            </a:r>
            <a:r>
              <a:rPr lang="en-US" altLang="zh-CN" dirty="0"/>
              <a:t> </a:t>
            </a:r>
            <a:r>
              <a:rPr lang="en-US" altLang="zh-CN" dirty="0" err="1"/>
              <a:t>basé</a:t>
            </a:r>
            <a:r>
              <a:rPr lang="en-US" altLang="zh-CN" dirty="0"/>
              <a:t> sur </a:t>
            </a:r>
            <a:r>
              <a:rPr lang="en-US" altLang="zh-CN" dirty="0" err="1"/>
              <a:t>l'attention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 t="18308" b="22733"/>
          <a:stretch/>
        </p:blipFill>
        <p:spPr>
          <a:xfrm>
            <a:off x="892629" y="2582882"/>
            <a:ext cx="8470900" cy="16922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7D5604-7FFD-0ED1-1C82-06B8EAFFA729}"/>
              </a:ext>
            </a:extLst>
          </p:cNvPr>
          <p:cNvSpPr txBox="1"/>
          <p:nvPr/>
        </p:nvSpPr>
        <p:spPr>
          <a:xfrm>
            <a:off x="979137" y="1982717"/>
            <a:ext cx="829788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i="0" u="none" strike="noStrike" dirty="0" err="1">
                <a:solidFill>
                  <a:srgbClr val="000000"/>
                </a:solidFill>
                <a:effectLst/>
              </a:rPr>
              <a:t>Dites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</a:rPr>
              <a:t> au </a:t>
            </a:r>
            <a:r>
              <a:rPr lang="en-US" sz="2400" b="1" i="0" u="none" strike="noStrike" dirty="0" err="1">
                <a:solidFill>
                  <a:srgbClr val="000000"/>
                </a:solidFill>
                <a:effectLst/>
              </a:rPr>
              <a:t>décodeur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sz="2400" b="1" i="0" u="none" strike="noStrike" dirty="0" err="1">
                <a:solidFill>
                  <a:srgbClr val="000000"/>
                </a:solidFill>
                <a:effectLst/>
              </a:rPr>
              <a:t>ce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</a:rPr>
              <a:t> qui </a:t>
            </a:r>
            <a:r>
              <a:rPr lang="en-US" sz="2400" b="1" i="0" u="none" strike="noStrike" dirty="0" err="1">
                <a:solidFill>
                  <a:srgbClr val="000000"/>
                </a:solidFill>
                <a:effectLst/>
              </a:rPr>
              <a:t>est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sz="2400" b="1" i="0" u="none" strike="noStrike" dirty="0" err="1">
                <a:solidFill>
                  <a:srgbClr val="000000"/>
                </a:solidFill>
                <a:effectLst/>
              </a:rPr>
              <a:t>maintenant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sz="2400" b="1" i="0" u="none" strike="noStrike" dirty="0" err="1">
                <a:solidFill>
                  <a:srgbClr val="000000"/>
                </a:solidFill>
                <a:effectLst/>
              </a:rPr>
              <a:t>traduit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</a:rPr>
              <a:t> :</a:t>
            </a:r>
            <a:endParaRPr lang="en-US" sz="2400" b="0" i="0" u="none" strike="noStrike" dirty="0">
              <a:solidFill>
                <a:srgbClr val="000000"/>
              </a:solidFill>
              <a:effectLst/>
            </a:endParaRPr>
          </a:p>
          <a:p>
            <a:br>
              <a:rPr lang="en-US" sz="2400" dirty="0"/>
            </a:br>
            <a:endParaRPr lang="en-C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A341D8-4951-371D-4D45-5C88AB0A7441}"/>
              </a:ext>
            </a:extLst>
          </p:cNvPr>
          <p:cNvSpPr txBox="1"/>
          <p:nvPr/>
        </p:nvSpPr>
        <p:spPr>
          <a:xfrm>
            <a:off x="979136" y="4376495"/>
            <a:ext cx="85626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u="none" strike="noStrike" dirty="0" err="1">
                <a:solidFill>
                  <a:srgbClr val="FF0000"/>
                </a:solidFill>
                <a:effectLst/>
              </a:rPr>
              <a:t>Faites</a:t>
            </a:r>
            <a:r>
              <a:rPr lang="en-US" sz="2000" b="1" i="0" u="none" strike="noStrike" dirty="0">
                <a:solidFill>
                  <a:srgbClr val="FF0000"/>
                </a:solidFill>
                <a:effectLst/>
              </a:rPr>
              <a:t> </a:t>
            </a:r>
            <a:r>
              <a:rPr lang="en-US" sz="2000" b="1" i="0" u="none" strike="noStrike" dirty="0" err="1">
                <a:solidFill>
                  <a:srgbClr val="FF0000"/>
                </a:solidFill>
                <a:effectLst/>
              </a:rPr>
              <a:t>en</a:t>
            </a:r>
            <a:r>
              <a:rPr lang="en-US" sz="2000" b="1" i="0" u="none" strike="noStrike" dirty="0">
                <a:solidFill>
                  <a:srgbClr val="FF0000"/>
                </a:solidFill>
                <a:effectLst/>
              </a:rPr>
              <a:t> </a:t>
            </a:r>
            <a:r>
              <a:rPr lang="en-US" sz="2000" b="1" i="0" u="none" strike="noStrike" dirty="0" err="1">
                <a:solidFill>
                  <a:srgbClr val="FF0000"/>
                </a:solidFill>
                <a:effectLst/>
              </a:rPr>
              <a:t>sorte</a:t>
            </a:r>
            <a:r>
              <a:rPr lang="en-US" sz="2000" b="1" i="0" u="none" strike="noStrike" dirty="0">
                <a:solidFill>
                  <a:srgbClr val="FF0000"/>
                </a:solidFill>
                <a:effectLst/>
              </a:rPr>
              <a:t> que de </a:t>
            </a:r>
            <a:r>
              <a:rPr lang="en-US" sz="2000" b="1" i="0" u="none" strike="noStrike" dirty="0" err="1">
                <a:solidFill>
                  <a:srgbClr val="FF0000"/>
                </a:solidFill>
                <a:effectLst/>
              </a:rPr>
              <a:t>tels</a:t>
            </a:r>
            <a:r>
              <a:rPr lang="en-US" sz="2000" b="1" i="0" u="none" strike="noStrike" dirty="0">
                <a:solidFill>
                  <a:srgbClr val="FF0000"/>
                </a:solidFill>
                <a:effectLst/>
              </a:rPr>
              <a:t> indices </a:t>
            </a:r>
            <a:r>
              <a:rPr lang="en-US" sz="2000" b="1" i="0" u="none" strike="noStrike" dirty="0" err="1">
                <a:solidFill>
                  <a:srgbClr val="FF0000"/>
                </a:solidFill>
                <a:effectLst/>
              </a:rPr>
              <a:t>soient</a:t>
            </a:r>
            <a:r>
              <a:rPr lang="en-US" sz="2000" b="1" i="0" u="none" strike="noStrike" dirty="0">
                <a:solidFill>
                  <a:srgbClr val="FF0000"/>
                </a:solidFill>
                <a:effectLst/>
              </a:rPr>
              <a:t> </a:t>
            </a:r>
            <a:r>
              <a:rPr lang="en-US" sz="2000" b="1" i="0" u="none" strike="noStrike" dirty="0" err="1">
                <a:solidFill>
                  <a:srgbClr val="FF0000"/>
                </a:solidFill>
                <a:effectLst/>
              </a:rPr>
              <a:t>calculés</a:t>
            </a:r>
            <a:r>
              <a:rPr lang="en-US" sz="2000" b="1" i="0" u="none" strike="noStrike" dirty="0">
                <a:solidFill>
                  <a:srgbClr val="FF0000"/>
                </a:solidFill>
                <a:effectLst/>
              </a:rPr>
              <a:t> par le </a:t>
            </a:r>
            <a:r>
              <a:rPr lang="en-US" sz="2000" b="1" i="0" u="none" strike="noStrike" dirty="0" err="1">
                <a:solidFill>
                  <a:srgbClr val="FF0000"/>
                </a:solidFill>
                <a:effectLst/>
              </a:rPr>
              <a:t>réseau</a:t>
            </a:r>
            <a:r>
              <a:rPr lang="en-US" sz="2000" b="1" i="0" u="none" strike="noStrike" dirty="0">
                <a:solidFill>
                  <a:srgbClr val="FF0000"/>
                </a:solidFill>
                <a:effectLst/>
              </a:rPr>
              <a:t> </a:t>
            </a:r>
            <a:r>
              <a:rPr lang="en-US" sz="2000" b="1" i="0" u="none" strike="noStrike" dirty="0" err="1">
                <a:solidFill>
                  <a:srgbClr val="FF0000"/>
                </a:solidFill>
                <a:effectLst/>
              </a:rPr>
              <a:t>lui-même</a:t>
            </a:r>
            <a:r>
              <a:rPr lang="en-US" sz="2000" b="1" i="0" u="none" strike="noStrike" dirty="0">
                <a:solidFill>
                  <a:srgbClr val="FF0000"/>
                </a:solidFill>
                <a:effectLst/>
              </a:rPr>
              <a:t> !</a:t>
            </a:r>
            <a:endParaRPr lang="en-US" sz="2000" b="0" i="0" u="none" strike="noStrike" dirty="0"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72009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1A1219-13F4-EF99-68FB-08D4BF396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7512F-6A23-5676-E4DE-0B3A569B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Nouveau </a:t>
            </a:r>
            <a:r>
              <a:rPr lang="en-US" dirty="0" err="1"/>
              <a:t>Encodeur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518144-DEEB-3396-EB21-8314086F1A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244"/>
          <a:stretch/>
        </p:blipFill>
        <p:spPr>
          <a:xfrm>
            <a:off x="1005113" y="3010395"/>
            <a:ext cx="9373299" cy="24143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13D8DC-0D45-FBFC-FD09-146FF177F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34" y="1634493"/>
            <a:ext cx="10728366" cy="120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002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0E733-18A8-1B15-DEEF-AE60CCA72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Nouveau </a:t>
            </a:r>
            <a:r>
              <a:rPr lang="en-US" dirty="0" err="1"/>
              <a:t>Décodeur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68E28-B62A-294A-E3FF-971478152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35732" cy="4351338"/>
          </a:xfrm>
        </p:spPr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Étape </a:t>
            </a:r>
            <a:r>
              <a:rPr lang="en-US" altLang="zh-CN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:</a:t>
            </a:r>
            <a:endParaRPr lang="en-CN" dirty="0"/>
          </a:p>
          <a:p>
            <a:pPr lvl="1"/>
            <a:r>
              <a:rPr lang="en-US" dirty="0" err="1"/>
              <a:t>calculer</a:t>
            </a:r>
            <a:r>
              <a:rPr lang="en-US" dirty="0"/>
              <a:t> </a:t>
            </a:r>
            <a:r>
              <a:rPr lang="en-US" dirty="0" err="1"/>
              <a:t>l'alignement</a:t>
            </a:r>
            <a:endParaRPr lang="en-US" dirty="0"/>
          </a:p>
          <a:p>
            <a:pPr lvl="1"/>
            <a:r>
              <a:rPr lang="en-US" dirty="0" err="1"/>
              <a:t>calculer</a:t>
            </a:r>
            <a:r>
              <a:rPr lang="en-US" dirty="0"/>
              <a:t> le context</a:t>
            </a:r>
          </a:p>
          <a:p>
            <a:pPr lvl="1"/>
            <a:r>
              <a:rPr lang="en-US" dirty="0" err="1"/>
              <a:t>générer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nouvelle sortie</a:t>
            </a:r>
          </a:p>
          <a:p>
            <a:pPr lvl="1"/>
            <a:r>
              <a:rPr lang="en-US" dirty="0" err="1"/>
              <a:t>calculer</a:t>
            </a:r>
            <a:r>
              <a:rPr lang="en-US" dirty="0"/>
              <a:t> le </a:t>
            </a:r>
            <a:r>
              <a:rPr lang="en-US" dirty="0" err="1"/>
              <a:t>nouvel</a:t>
            </a:r>
            <a:r>
              <a:rPr lang="en-US" dirty="0"/>
              <a:t> état du </a:t>
            </a:r>
            <a:r>
              <a:rPr lang="en-US" dirty="0" err="1"/>
              <a:t>décodeur</a:t>
            </a:r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C23DA6-A552-BEB0-9D84-C9C5BE0C9E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178" t="-1" b="293"/>
          <a:stretch/>
        </p:blipFill>
        <p:spPr>
          <a:xfrm>
            <a:off x="6329548" y="1690688"/>
            <a:ext cx="4663044" cy="405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269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227AE-AF59-7FD8-0CEF-A40654E32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BDFE0-E896-8661-EF12-97BCF1F43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Modèle</a:t>
            </a:r>
            <a:r>
              <a:rPr lang="en-US" altLang="zh-CN" dirty="0"/>
              <a:t> </a:t>
            </a:r>
            <a:r>
              <a:rPr lang="en-US" altLang="zh-CN" dirty="0" err="1"/>
              <a:t>d'alignement</a:t>
            </a:r>
            <a:br>
              <a:rPr lang="en-US" altLang="zh-CN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75E305-6A5F-E093-F79D-C40D4D3E13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154" b="598"/>
          <a:stretch/>
        </p:blipFill>
        <p:spPr>
          <a:xfrm>
            <a:off x="7981208" y="1080945"/>
            <a:ext cx="3918489" cy="37998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4122AA-A94A-14A7-7DA0-C09DDC1DCA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8098"/>
          <a:stretch/>
        </p:blipFill>
        <p:spPr>
          <a:xfrm>
            <a:off x="749503" y="1371947"/>
            <a:ext cx="7143008" cy="4482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100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5295</TotalTime>
  <Words>584</Words>
  <Application>Microsoft Macintosh PowerPoint</Application>
  <PresentationFormat>Widescreen</PresentationFormat>
  <Paragraphs>101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-webkit-standard</vt:lpstr>
      <vt:lpstr>Arial</vt:lpstr>
      <vt:lpstr>Calibri</vt:lpstr>
      <vt:lpstr>Calibri Light</vt:lpstr>
      <vt:lpstr>Cambria Math</vt:lpstr>
      <vt:lpstr>Times New Roman</vt:lpstr>
      <vt:lpstr>Office Theme</vt:lpstr>
      <vt:lpstr>Attention, Transformers</vt:lpstr>
      <vt:lpstr>Séquence à Séquence (Encodeur-Décodeur)</vt:lpstr>
      <vt:lpstr>Séquence à Séquence (Encodeur-Décodeur)</vt:lpstr>
      <vt:lpstr>Décodeur</vt:lpstr>
      <vt:lpstr>Problèmes des RNN Encoder-Decoder</vt:lpstr>
      <vt:lpstr>Encodeur-Décodeur basé sur l'attention</vt:lpstr>
      <vt:lpstr>Nouveau Encodeur</vt:lpstr>
      <vt:lpstr>Nouveau Décodeur</vt:lpstr>
      <vt:lpstr>Modèle d'alignement </vt:lpstr>
      <vt:lpstr>Modèle de sortie</vt:lpstr>
      <vt:lpstr>Update hidden state </vt:lpstr>
      <vt:lpstr>Mettre à jour l'état caché</vt:lpstr>
      <vt:lpstr>Résultats quantitatifs</vt:lpstr>
      <vt:lpstr>Alignement entre les mots</vt:lpstr>
      <vt:lpstr>Seq2Seq basé sur l'attention</vt:lpstr>
      <vt:lpstr>Attention is All You Need</vt:lpstr>
      <vt:lpstr>Séquence à Séquence (Encodeur-Décodeur)</vt:lpstr>
      <vt:lpstr>Encodeur-Décodeur basé sur l'attention</vt:lpstr>
      <vt:lpstr>Limites des modèles Seq2Seq précédents</vt:lpstr>
      <vt:lpstr>Attention is all you need  (Vaswani et al. 2017)</vt:lpstr>
      <vt:lpstr>Encodeur</vt:lpstr>
      <vt:lpstr>Attention multi-têtes</vt:lpstr>
      <vt:lpstr>Attention multi-têtes</vt:lpstr>
      <vt:lpstr>Attention multi-têtes</vt:lpstr>
      <vt:lpstr>Réseau de propagation avant par position </vt:lpstr>
      <vt:lpstr>Encodage positionnel</vt:lpstr>
      <vt:lpstr>Décodeur</vt:lpstr>
      <vt:lpstr>Discussion : avantages de Self-attention</vt:lpstr>
      <vt:lpstr>Résultats</vt:lpstr>
      <vt:lpstr>Merci!</vt:lpstr>
    </vt:vector>
  </TitlesOfParts>
  <Company>HEC Montréal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Clustering</dc:title>
  <dc:creator>jian tang</dc:creator>
  <cp:lastModifiedBy>Jian Tang</cp:lastModifiedBy>
  <cp:revision>211</cp:revision>
  <dcterms:created xsi:type="dcterms:W3CDTF">2018-09-11T21:06:02Z</dcterms:created>
  <dcterms:modified xsi:type="dcterms:W3CDTF">2024-10-04T00:47:13Z</dcterms:modified>
</cp:coreProperties>
</file>

<file path=docProps/thumbnail.jpeg>
</file>